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9"/>
  </p:notesMasterIdLst>
  <p:handoutMasterIdLst>
    <p:handoutMasterId r:id="rId40"/>
  </p:handoutMasterIdLst>
  <p:sldIdLst>
    <p:sldId id="602" r:id="rId2"/>
    <p:sldId id="858" r:id="rId3"/>
    <p:sldId id="603" r:id="rId4"/>
    <p:sldId id="669" r:id="rId5"/>
    <p:sldId id="671" r:id="rId6"/>
    <p:sldId id="843" r:id="rId7"/>
    <p:sldId id="878" r:id="rId8"/>
    <p:sldId id="844" r:id="rId9"/>
    <p:sldId id="714" r:id="rId10"/>
    <p:sldId id="608" r:id="rId11"/>
    <p:sldId id="686" r:id="rId12"/>
    <p:sldId id="693" r:id="rId13"/>
    <p:sldId id="806" r:id="rId14"/>
    <p:sldId id="699" r:id="rId15"/>
    <p:sldId id="704" r:id="rId16"/>
    <p:sldId id="703" r:id="rId17"/>
    <p:sldId id="831" r:id="rId18"/>
    <p:sldId id="801" r:id="rId19"/>
    <p:sldId id="688" r:id="rId20"/>
    <p:sldId id="802" r:id="rId21"/>
    <p:sldId id="689" r:id="rId22"/>
    <p:sldId id="690" r:id="rId23"/>
    <p:sldId id="790" r:id="rId24"/>
    <p:sldId id="795" r:id="rId25"/>
    <p:sldId id="833" r:id="rId26"/>
    <p:sldId id="834" r:id="rId27"/>
    <p:sldId id="835" r:id="rId28"/>
    <p:sldId id="836" r:id="rId29"/>
    <p:sldId id="837" r:id="rId30"/>
    <p:sldId id="840" r:id="rId31"/>
    <p:sldId id="796" r:id="rId32"/>
    <p:sldId id="839" r:id="rId33"/>
    <p:sldId id="797" r:id="rId34"/>
    <p:sldId id="798" r:id="rId35"/>
    <p:sldId id="879" r:id="rId36"/>
    <p:sldId id="877" r:id="rId37"/>
    <p:sldId id="799" r:id="rId38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3BD"/>
    <a:srgbClr val="6699FF"/>
    <a:srgbClr val="92D050"/>
    <a:srgbClr val="37BF7E"/>
    <a:srgbClr val="94B6D2"/>
    <a:srgbClr val="000000"/>
    <a:srgbClr val="FF99CC"/>
    <a:srgbClr val="FF99FF"/>
    <a:srgbClr val="6B859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0" autoAdjust="0"/>
    <p:restoredTop sz="89359" autoAdjust="0"/>
  </p:normalViewPr>
  <p:slideViewPr>
    <p:cSldViewPr snapToGrid="0">
      <p:cViewPr varScale="1">
        <p:scale>
          <a:sx n="100" d="100"/>
          <a:sy n="100" d="100"/>
        </p:scale>
        <p:origin x="-19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858BF7-4513-4683-AD80-9D4F922AE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27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B225748-449B-4E6E-B2FD-9A517E5C97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25748-449B-4E6E-B2FD-9A517E5C978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+mj-lt"/>
              </a:defRPr>
            </a:lvl1pPr>
          </a:lstStyle>
          <a:p>
            <a:fld id="{5B2AE1FE-2DF3-4647-9567-C8BCC2336C5D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2" y="349231"/>
            <a:ext cx="6272821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0" y="1285860"/>
            <a:ext cx="1052490" cy="41431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9FD7ECCF-50E7-4327-B945-FA93FF7B2BEF}" type="slidenum">
              <a:rPr lang="en-US" smtClean="0"/>
              <a:pPr/>
              <a:t>‹#›</a:t>
            </a:fld>
            <a:r>
              <a:rPr lang="en-GB" dirty="0" smtClean="0"/>
              <a:t>/37</a:t>
            </a:r>
            <a:endParaRPr lang="en-US" dirty="0"/>
          </a:p>
        </p:txBody>
      </p:sp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fld id="{2CAFE3A0-986A-4D38-AA8F-B69842AD792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700" b="1">
                <a:solidFill>
                  <a:srgbClr val="FFFFFF"/>
                </a:solidFill>
                <a:latin typeface="+mn-lt"/>
              </a:defRPr>
            </a:lvl1pPr>
          </a:lstStyle>
          <a:p>
            <a:fld id="{9FD7ECCF-50E7-4327-B945-FA93FF7B2BEF}" type="slidenum">
              <a:rPr lang="en-US" smtClean="0"/>
              <a:pPr/>
              <a:t>‹#›</a:t>
            </a:fld>
            <a:r>
              <a:rPr lang="en-GB" dirty="0" smtClean="0"/>
              <a:t>/37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FD7ECCF-50E7-4327-B945-FA93FF7B2BEF}" type="slidenum">
              <a:rPr lang="en-US" smtClean="0"/>
              <a:pPr/>
              <a:t>‹#›</a:t>
            </a:fld>
            <a:r>
              <a:rPr lang="en-GB" dirty="0" smtClean="0"/>
              <a:t>/37</a:t>
            </a:r>
            <a:endParaRPr lang="en-US" dirty="0"/>
          </a:p>
        </p:txBody>
      </p:sp>
      <p:sp>
        <p:nvSpPr>
          <p:cNvPr id="10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fld id="{D3E359F8-9727-4FA2-A305-664AB67E55F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fld id="{5846FB3F-3607-4341-9A3B-E4C86190B36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700" b="1">
                <a:solidFill>
                  <a:srgbClr val="FFFFFF"/>
                </a:solidFill>
                <a:latin typeface="+mn-lt"/>
              </a:defRPr>
            </a:lvl1pPr>
          </a:lstStyle>
          <a:p>
            <a:fld id="{9FD7ECCF-50E7-4327-B945-FA93FF7B2BEF}" type="slidenum">
              <a:rPr lang="en-US" smtClean="0"/>
              <a:pPr/>
              <a:t>‹#›</a:t>
            </a:fld>
            <a:r>
              <a:rPr lang="en-GB" dirty="0" smtClean="0"/>
              <a:t>/37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fld id="{43F8A019-25B7-4D2F-9802-82DC836D69DE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700" b="1">
                <a:solidFill>
                  <a:srgbClr val="FFFFFF"/>
                </a:solidFill>
                <a:latin typeface="+mn-lt"/>
              </a:defRPr>
            </a:lvl1pPr>
          </a:lstStyle>
          <a:p>
            <a:fld id="{9FD7ECCF-50E7-4327-B945-FA93FF7B2BEF}" type="slidenum">
              <a:rPr lang="en-US" smtClean="0"/>
              <a:pPr/>
              <a:t>‹#›</a:t>
            </a:fld>
            <a:r>
              <a:rPr lang="en-GB" dirty="0" smtClean="0"/>
              <a:t>/37</a:t>
            </a:r>
            <a:endParaRPr lang="en-US" dirty="0"/>
          </a:p>
        </p:txBody>
      </p:sp>
      <p:sp>
        <p:nvSpPr>
          <p:cNvPr id="10" name="Line 27"/>
          <p:cNvSpPr>
            <a:spLocks noChangeShapeType="1"/>
          </p:cNvSpPr>
          <p:nvPr userDrawn="1"/>
        </p:nvSpPr>
        <p:spPr bwMode="auto">
          <a:xfrm>
            <a:off x="381000" y="914400"/>
            <a:ext cx="8534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endParaRPr lang="en-GB"/>
          </a:p>
        </p:txBody>
      </p:sp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6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hyperlink" Target="https://static.lukew.com/TouchGestureGuide.pdf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lukew.com/ff/entry.asp?107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magazine.com/features/designing-touch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6MMCS001W </a:t>
            </a:r>
            <a:r>
              <a:rPr lang="fr-FR" dirty="0" smtClean="0"/>
              <a:t>Mobile </a:t>
            </a:r>
            <a:r>
              <a:rPr lang="fr-FR" dirty="0"/>
              <a:t>User </a:t>
            </a:r>
            <a:r>
              <a:rPr lang="fr-FR" dirty="0" err="1" smtClean="0"/>
              <a:t>Experience</a:t>
            </a:r>
            <a:r>
              <a:rPr lang="fr-FR" dirty="0" smtClean="0"/>
              <a:t> Lecture </a:t>
            </a:r>
            <a:r>
              <a:rPr lang="en-GB" dirty="0" smtClean="0"/>
              <a:t> 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Mobile design principles </a:t>
            </a:r>
            <a:r>
              <a:rPr lang="en-GB" sz="2200" dirty="0">
                <a:solidFill>
                  <a:schemeClr val="accent2"/>
                </a:solidFill>
              </a:rPr>
              <a:t>●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400" dirty="0"/>
              <a:t>Placement &amp; interaction style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4D58-17F3-45A2-8658-9D829BD15DF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</a:t>
            </a:fld>
            <a:r>
              <a:rPr lang="en-GB" smtClean="0"/>
              <a:t>/37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683" y="1376516"/>
            <a:ext cx="2830862" cy="301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6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 smtClean="0"/>
              <a:t>the layout </a:t>
            </a:r>
            <a:r>
              <a:rPr lang="en-GB" dirty="0"/>
              <a:t>to </a:t>
            </a:r>
            <a:r>
              <a:rPr lang="en-GB" dirty="0" smtClean="0"/>
              <a:t>communicate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473702" cy="44958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Layout </a:t>
            </a:r>
            <a:r>
              <a:rPr lang="en-GB" dirty="0" smtClean="0"/>
              <a:t>encompasses:</a:t>
            </a:r>
          </a:p>
          <a:p>
            <a:pPr lvl="1"/>
            <a:r>
              <a:rPr lang="en-GB" dirty="0" smtClean="0"/>
              <a:t>how </a:t>
            </a:r>
            <a:r>
              <a:rPr lang="en-GB" dirty="0"/>
              <a:t>UI elements look on an app </a:t>
            </a:r>
            <a:r>
              <a:rPr lang="en-GB" dirty="0" smtClean="0"/>
              <a:t>screen</a:t>
            </a:r>
          </a:p>
          <a:p>
            <a:pPr lvl="1"/>
            <a:r>
              <a:rPr lang="en-GB" dirty="0" smtClean="0"/>
              <a:t>directs the users to see:</a:t>
            </a:r>
          </a:p>
          <a:p>
            <a:pPr lvl="2"/>
            <a:r>
              <a:rPr lang="en-GB" dirty="0" smtClean="0"/>
              <a:t>what is most </a:t>
            </a:r>
            <a:r>
              <a:rPr lang="en-GB" b="1" dirty="0" smtClean="0"/>
              <a:t>important</a:t>
            </a:r>
          </a:p>
          <a:p>
            <a:pPr lvl="2"/>
            <a:r>
              <a:rPr lang="en-GB" dirty="0" smtClean="0"/>
              <a:t>what </a:t>
            </a:r>
            <a:r>
              <a:rPr lang="en-GB" dirty="0"/>
              <a:t>their </a:t>
            </a:r>
            <a:r>
              <a:rPr lang="en-GB" b="1" dirty="0"/>
              <a:t>choices</a:t>
            </a:r>
            <a:r>
              <a:rPr lang="en-GB" dirty="0"/>
              <a:t> </a:t>
            </a:r>
            <a:r>
              <a:rPr lang="en-GB" dirty="0" smtClean="0"/>
              <a:t>are</a:t>
            </a:r>
          </a:p>
          <a:p>
            <a:pPr lvl="2"/>
            <a:r>
              <a:rPr lang="en-GB" dirty="0" smtClean="0"/>
              <a:t>how </a:t>
            </a:r>
            <a:r>
              <a:rPr lang="en-GB" dirty="0"/>
              <a:t>things are </a:t>
            </a:r>
            <a:r>
              <a:rPr lang="en-GB" b="1" dirty="0" smtClean="0"/>
              <a:t>related</a:t>
            </a:r>
            <a:r>
              <a:rPr lang="en-GB" dirty="0" smtClean="0"/>
              <a:t>:</a:t>
            </a:r>
          </a:p>
          <a:p>
            <a:pPr marL="1143000" lvl="3" indent="0">
              <a:buNone/>
            </a:pPr>
            <a:r>
              <a:rPr lang="en-GB" dirty="0" smtClean="0"/>
              <a:t>e.g. </a:t>
            </a:r>
            <a:r>
              <a:rPr lang="en-GB" dirty="0"/>
              <a:t>large items catch the eye and tend to appear more important than smaller ones</a:t>
            </a:r>
          </a:p>
          <a:p>
            <a:pPr marL="1143000" lvl="3" indent="0">
              <a:buNone/>
            </a:pPr>
            <a:r>
              <a:rPr lang="en-GB" dirty="0"/>
              <a:t>alignment can be used to ease scanning and communicate groupings or hierarchy (</a:t>
            </a:r>
            <a:r>
              <a:rPr lang="en-GB" u="sng" dirty="0" smtClean="0"/>
              <a:t>Gestalt </a:t>
            </a:r>
            <a:r>
              <a:rPr lang="en-GB" u="sng" dirty="0"/>
              <a:t>principles</a:t>
            </a:r>
            <a:r>
              <a:rPr lang="en-GB" dirty="0"/>
              <a:t>)</a:t>
            </a:r>
          </a:p>
          <a:p>
            <a:pPr marL="1143000" lvl="3" indent="0">
              <a:buNone/>
            </a:pPr>
            <a:endParaRPr lang="en-GB" dirty="0"/>
          </a:p>
        </p:txBody>
      </p:sp>
      <p:pic>
        <p:nvPicPr>
          <p:cNvPr id="7" name="Picture 2" descr="image: ../Art/focus_on_main_task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88" y="2021305"/>
            <a:ext cx="4118304" cy="37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220A5B-63F2-46D0-9CC7-515B1B79935D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10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6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522710"/>
            <a:ext cx="3586819" cy="4495800"/>
          </a:xfrm>
        </p:spPr>
        <p:txBody>
          <a:bodyPr>
            <a:noAutofit/>
          </a:bodyPr>
          <a:lstStyle/>
          <a:p>
            <a:pPr fontAlgn="base"/>
            <a:r>
              <a:rPr lang="en-GB" sz="1700" dirty="0"/>
              <a:t>The UI elements provided by </a:t>
            </a:r>
            <a:r>
              <a:rPr lang="en-GB" sz="1700" dirty="0" err="1"/>
              <a:t>UIKit</a:t>
            </a:r>
            <a:r>
              <a:rPr lang="en-GB" sz="1700" dirty="0"/>
              <a:t> fall into four broad categories:</a:t>
            </a:r>
          </a:p>
          <a:p>
            <a:pPr fontAlgn="base"/>
            <a:r>
              <a:rPr lang="en-GB" sz="1700" b="1" dirty="0"/>
              <a:t>Bars.</a:t>
            </a:r>
            <a:r>
              <a:rPr lang="en-GB" sz="1700" dirty="0"/>
              <a:t> Bars contain contextual information that tells users where they are and controls that help users navigate or initiate actions.</a:t>
            </a:r>
          </a:p>
          <a:p>
            <a:pPr fontAlgn="base"/>
            <a:r>
              <a:rPr lang="en-GB" sz="1700" b="1" dirty="0"/>
              <a:t>Content views.</a:t>
            </a:r>
            <a:r>
              <a:rPr lang="en-GB" sz="1700" dirty="0"/>
              <a:t> Content views contain app-specific content and can enable </a:t>
            </a:r>
            <a:r>
              <a:rPr lang="en-GB" sz="1700" dirty="0" smtClean="0"/>
              <a:t>behaviours </a:t>
            </a:r>
            <a:r>
              <a:rPr lang="en-GB" sz="1700" dirty="0"/>
              <a:t>such as scrolling, insertion, deletion, and rearrangement of items.</a:t>
            </a:r>
          </a:p>
          <a:p>
            <a:pPr fontAlgn="base"/>
            <a:r>
              <a:rPr lang="en-GB" sz="1700" b="1" dirty="0"/>
              <a:t>Controls.</a:t>
            </a:r>
            <a:r>
              <a:rPr lang="en-GB" sz="1700" dirty="0"/>
              <a:t> Controls perform actions or display information.</a:t>
            </a:r>
          </a:p>
          <a:p>
            <a:pPr fontAlgn="base"/>
            <a:r>
              <a:rPr lang="en-GB" sz="1700" b="1" dirty="0"/>
              <a:t>Temporary views.</a:t>
            </a:r>
            <a:r>
              <a:rPr lang="en-GB" sz="1700" dirty="0"/>
              <a:t> Temporary views appear briefly to give users important information or additional choices and functionality.</a:t>
            </a:r>
          </a:p>
          <a:p>
            <a:endParaRPr lang="en-GB" sz="17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747" y="3462867"/>
            <a:ext cx="4319586" cy="29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747" y="926596"/>
            <a:ext cx="4319586" cy="253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Mobile UI Anatomy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AB0DD8-DC4D-4966-9053-1A67F75E5ED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11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7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Chrome-content ratio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53" y="2735146"/>
            <a:ext cx="72199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C2A64B-C423-48A6-9999-DC69AE38B39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12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Chrome-content ratio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54" y="1582932"/>
            <a:ext cx="6651626" cy="474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311CF2-7D2F-4844-9517-09CD100CBF02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13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9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Fold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34" y="1683856"/>
            <a:ext cx="6341533" cy="45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94F049-E970-481C-BFFC-2D8B80351551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14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62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fold on UI design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3" y="2169794"/>
            <a:ext cx="8128404" cy="371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A4FC00-E660-4E58-ADA4-F1E2E36AB207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15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the fold matters</a:t>
            </a:r>
            <a:endParaRPr lang="en-GB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15" y="1627995"/>
            <a:ext cx="5795645" cy="424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5852160"/>
            <a:ext cx="781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n-lt"/>
              </a:rPr>
              <a:t>https://coastfieldguides.com/2015/02/03/scrolling-and-the-fold-in-page-design/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42D423-85F1-4091-BA48-31DA0F31211F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16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Mini-IAs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A49A5AC-A810-4043-A232-FC251AF5F7E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17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Make </a:t>
            </a:r>
            <a:r>
              <a:rPr lang="en-GB" dirty="0"/>
              <a:t>content </a:t>
            </a:r>
            <a:r>
              <a:rPr lang="en-GB" dirty="0" smtClean="0"/>
              <a:t>findable &amp; accessible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211750"/>
              </p:ext>
            </p:extLst>
          </p:nvPr>
        </p:nvGraphicFramePr>
        <p:xfrm>
          <a:off x="883920" y="1945640"/>
          <a:ext cx="2057400" cy="2153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</a:tblGrid>
              <a:tr h="71797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</a:tr>
              <a:tr h="71797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/>
                </a:tc>
              </a:tr>
              <a:tr h="71797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57"/>
              </p:ext>
            </p:extLst>
          </p:nvPr>
        </p:nvGraphicFramePr>
        <p:xfrm>
          <a:off x="3368040" y="1259840"/>
          <a:ext cx="655320" cy="4994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320"/>
              </a:tblGrid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GB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kumimoji="0" lang="en-GB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04360" y="1493521"/>
            <a:ext cx="4419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2"/>
                </a:solidFill>
                <a:latin typeface="+mn-lt"/>
              </a:rPr>
              <a:t>Mini-IA: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 smtClean="0">
                <a:latin typeface="+mn-lt"/>
              </a:rPr>
              <a:t>Findability</a:t>
            </a:r>
          </a:p>
          <a:p>
            <a:r>
              <a:rPr lang="en-GB" dirty="0" smtClean="0">
                <a:latin typeface="+mn-lt"/>
              </a:rPr>
              <a:t>Tells </a:t>
            </a:r>
            <a:r>
              <a:rPr lang="en-GB" dirty="0">
                <a:latin typeface="+mn-lt"/>
              </a:rPr>
              <a:t>users what the page contains (i.e., if the information patch is worth their attention).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>
                <a:latin typeface="+mn-lt"/>
              </a:rPr>
              <a:t>Accessibility</a:t>
            </a:r>
          </a:p>
          <a:p>
            <a:r>
              <a:rPr lang="en-GB" dirty="0" smtClean="0">
                <a:latin typeface="+mn-lt"/>
              </a:rPr>
              <a:t>Gives </a:t>
            </a:r>
            <a:r>
              <a:rPr lang="en-GB" dirty="0">
                <a:latin typeface="+mn-lt"/>
              </a:rPr>
              <a:t>users direct access to a section of interest.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dirty="0">
                <a:latin typeface="+mn-lt"/>
              </a:rPr>
              <a:t>Mental</a:t>
            </a:r>
            <a:r>
              <a:rPr lang="en-GB" b="1" dirty="0" smtClean="0">
                <a:latin typeface="+mn-lt"/>
              </a:rPr>
              <a:t> model</a:t>
            </a:r>
          </a:p>
          <a:p>
            <a:r>
              <a:rPr lang="en-GB" dirty="0" smtClean="0">
                <a:latin typeface="+mn-lt"/>
              </a:rPr>
              <a:t>Understand </a:t>
            </a:r>
            <a:r>
              <a:rPr lang="en-GB" dirty="0">
                <a:latin typeface="+mn-lt"/>
              </a:rPr>
              <a:t>what the site is about and how it is organized. </a:t>
            </a:r>
          </a:p>
          <a:p>
            <a:r>
              <a:rPr lang="en-GB" dirty="0" smtClean="0">
                <a:latin typeface="+mn-lt"/>
              </a:rPr>
              <a:t> </a:t>
            </a:r>
            <a:endParaRPr lang="en-GB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6E8AD2-6192-4C02-BB82-386387B546C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18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00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Mini-IAs – mental model</a:t>
            </a:r>
            <a:endParaRPr lang="en-GB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0" y="32683"/>
            <a:ext cx="1905288" cy="63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2" y="4713113"/>
            <a:ext cx="3031808" cy="140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DD6717-0A53-424D-8C52-303DC496A936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19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3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Placement &amp; interaction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71682A-1446-4EC9-A3EA-E89A206FC34E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99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Mini-IAs - browse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98" y="1583872"/>
            <a:ext cx="5549337" cy="470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AB476F-9794-42B3-A524-08D1016A5257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20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2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Mini-IAs </a:t>
            </a:r>
            <a:r>
              <a:rPr lang="en-GB" dirty="0" smtClean="0"/>
              <a:t>– relevant structure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799998"/>
            <a:ext cx="5612856" cy="399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1F5FAE-EE06-4355-A4E3-088ABBF1624A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21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Mini-IAs – </a:t>
            </a:r>
            <a:r>
              <a:rPr lang="en-GB" dirty="0" smtClean="0"/>
              <a:t>accordions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9" y="1666873"/>
            <a:ext cx="2505716" cy="4496016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08" y="1684018"/>
            <a:ext cx="2542389" cy="44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92" y="1684018"/>
            <a:ext cx="2566344" cy="44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DA5CE0-075D-423D-A458-0935843D3FC7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22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78667"/>
          </a:xfrm>
        </p:spPr>
        <p:txBody>
          <a:bodyPr>
            <a:normAutofit/>
          </a:bodyPr>
          <a:lstStyle/>
          <a:p>
            <a:r>
              <a:rPr lang="en-GB" dirty="0" smtClean="0"/>
              <a:t>Interactivity</a:t>
            </a:r>
          </a:p>
          <a:p>
            <a:r>
              <a:rPr lang="en-GB" dirty="0" smtClean="0"/>
              <a:t>Scrolling, swiping</a:t>
            </a:r>
          </a:p>
          <a:p>
            <a:r>
              <a:rPr lang="en-GB" dirty="0" smtClean="0"/>
              <a:t>Providing visual feedback</a:t>
            </a:r>
          </a:p>
          <a:p>
            <a:endParaRPr lang="en-GB" dirty="0"/>
          </a:p>
          <a:p>
            <a:r>
              <a:rPr lang="en-GB" dirty="0" smtClean="0"/>
              <a:t>Indicate affordance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Signifiers</a:t>
            </a:r>
            <a:endParaRPr lang="en-GB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965499"/>
            <a:ext cx="2650066" cy="9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2941229"/>
            <a:ext cx="2676525" cy="187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37FD46-B8D5-4D9D-B60A-F6BECAD68BC1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23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 basic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Colour</a:t>
            </a:r>
          </a:p>
          <a:p>
            <a:r>
              <a:rPr lang="en-GB" dirty="0" smtClean="0"/>
              <a:t>Symbols</a:t>
            </a:r>
          </a:p>
          <a:p>
            <a:r>
              <a:rPr lang="en-GB" dirty="0" smtClean="0"/>
              <a:t>Depth</a:t>
            </a:r>
          </a:p>
          <a:p>
            <a:r>
              <a:rPr lang="en-GB" dirty="0" smtClean="0"/>
              <a:t>Placement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C75998-C539-4200-862A-93A84CFD69F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24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2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369860" cy="3937000"/>
          </a:xfrm>
        </p:spPr>
        <p:txBody>
          <a:bodyPr>
            <a:normAutofit/>
          </a:bodyPr>
          <a:lstStyle/>
          <a:p>
            <a:r>
              <a:rPr lang="en-GB" sz="2400" dirty="0"/>
              <a:t>Links must stand out from the body copy through:</a:t>
            </a:r>
          </a:p>
          <a:p>
            <a:pPr lvl="1"/>
            <a:r>
              <a:rPr lang="en-GB" sz="2000" dirty="0" smtClean="0"/>
              <a:t>colour</a:t>
            </a:r>
            <a:endParaRPr lang="en-GB" sz="2000" dirty="0"/>
          </a:p>
          <a:p>
            <a:pPr lvl="1"/>
            <a:r>
              <a:rPr lang="en-GB" sz="2000" dirty="0" smtClean="0"/>
              <a:t>placement</a:t>
            </a:r>
            <a:endParaRPr lang="en-GB" sz="2000" dirty="0"/>
          </a:p>
          <a:p>
            <a:pPr lvl="1"/>
            <a:r>
              <a:rPr lang="en-GB" sz="2000" dirty="0" smtClean="0"/>
              <a:t>font </a:t>
            </a:r>
            <a:r>
              <a:rPr lang="en-GB" sz="2000" dirty="0"/>
              <a:t>treatment (underline, bold, and so on)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08" y="1772375"/>
            <a:ext cx="2273806" cy="40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08" y="1772375"/>
            <a:ext cx="2287058" cy="40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03BFD5-4174-48DB-89E7-1C06E2A514DB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25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23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Buttons</a:t>
            </a:r>
            <a:endParaRPr lang="en-GB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21" y="2676242"/>
            <a:ext cx="5909094" cy="366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545283" cy="374817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Background </a:t>
            </a:r>
            <a:r>
              <a:rPr lang="en-GB" dirty="0" smtClean="0"/>
              <a:t>colour</a:t>
            </a:r>
            <a:endParaRPr lang="en-GB" dirty="0"/>
          </a:p>
          <a:p>
            <a:pPr lvl="1"/>
            <a:r>
              <a:rPr lang="en-GB" dirty="0" smtClean="0"/>
              <a:t>border</a:t>
            </a:r>
            <a:endParaRPr lang="en-GB" dirty="0"/>
          </a:p>
          <a:p>
            <a:pPr lvl="1"/>
            <a:r>
              <a:rPr lang="en-GB" dirty="0" smtClean="0"/>
              <a:t>3-dimensional</a:t>
            </a:r>
            <a:endParaRPr lang="en-GB" dirty="0"/>
          </a:p>
          <a:p>
            <a:pPr lvl="1"/>
            <a:r>
              <a:rPr lang="en-GB" dirty="0" smtClean="0"/>
              <a:t>actionable </a:t>
            </a:r>
            <a:r>
              <a:rPr lang="en-GB" dirty="0"/>
              <a:t>label</a:t>
            </a:r>
          </a:p>
          <a:p>
            <a:pPr lvl="1"/>
            <a:r>
              <a:rPr lang="en-GB" dirty="0" smtClean="0"/>
              <a:t>context</a:t>
            </a:r>
            <a:r>
              <a:rPr lang="en-GB" dirty="0"/>
              <a:t>: placement on the screen, surrounding elements</a:t>
            </a:r>
          </a:p>
          <a:p>
            <a:r>
              <a:rPr lang="en-GB" dirty="0" smtClean="0"/>
              <a:t>Use </a:t>
            </a:r>
            <a:r>
              <a:rPr lang="en-GB" dirty="0"/>
              <a:t>placement, </a:t>
            </a:r>
            <a:r>
              <a:rPr lang="en-GB" dirty="0" smtClean="0"/>
              <a:t>colour</a:t>
            </a:r>
            <a:r>
              <a:rPr lang="en-GB" dirty="0"/>
              <a:t>, and size to add visual weight and direct attention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5AF6E1-9AA9-484C-AA11-DB1F5EFA2F2F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26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Utilize semi-flat styles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9" y="1722967"/>
            <a:ext cx="7743094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2CEDA3-CD8F-429D-9327-AAD40CE2992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27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83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items are </a:t>
            </a:r>
            <a:r>
              <a:rPr lang="en-GB" dirty="0" err="1" smtClean="0"/>
              <a:t>tapable</a:t>
            </a:r>
            <a:r>
              <a:rPr lang="en-GB" dirty="0"/>
              <a:t>?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667932"/>
            <a:ext cx="2585640" cy="456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70FA92-A63E-4072-8194-8F93C3F51B13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28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5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Which is active?</a:t>
            </a:r>
            <a:endParaRPr lang="en-GB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4" y="1871945"/>
            <a:ext cx="5741357" cy="432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726D4D-BA1C-46C8-AE5D-B47E8F97DD0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29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Basic design principle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3713546" cy="447675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Key factors that determine the design of a mobile app is the way of interacting </a:t>
            </a:r>
            <a:r>
              <a:rPr lang="en-GB" dirty="0" smtClean="0"/>
              <a:t>with </a:t>
            </a:r>
            <a:r>
              <a:rPr lang="en-GB" dirty="0" smtClean="0"/>
              <a:t>a mobile device in terms of:</a:t>
            </a:r>
          </a:p>
          <a:p>
            <a:pPr lvl="1"/>
            <a:r>
              <a:rPr lang="en-GB" dirty="0" smtClean="0"/>
              <a:t>device </a:t>
            </a:r>
            <a:r>
              <a:rPr lang="en-GB" b="1" dirty="0" smtClean="0">
                <a:solidFill>
                  <a:schemeClr val="accent2"/>
                </a:solidFill>
              </a:rPr>
              <a:t>ergonomics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 smtClean="0"/>
              <a:t>&amp;</a:t>
            </a:r>
          </a:p>
          <a:p>
            <a:pPr lvl="1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  <a:p>
            <a:pPr lvl="2"/>
            <a:r>
              <a:rPr lang="en-GB" dirty="0" smtClean="0"/>
              <a:t>device keys?</a:t>
            </a:r>
          </a:p>
          <a:p>
            <a:pPr lvl="2"/>
            <a:r>
              <a:rPr lang="en-GB" dirty="0" smtClean="0"/>
              <a:t>touchscreen?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09" y="1657349"/>
            <a:ext cx="4862291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C33FC9-4D49-426A-98DA-9B81E353AE03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9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 - swipe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800" dirty="0"/>
              <a:t>Users must be given strong signifiers for </a:t>
            </a:r>
            <a:r>
              <a:rPr lang="en-GB" sz="2800" b="1" dirty="0"/>
              <a:t>horizontal navigation</a:t>
            </a:r>
            <a:r>
              <a:rPr lang="en-GB" sz="2800" dirty="0"/>
              <a:t>, as it </a:t>
            </a:r>
            <a:r>
              <a:rPr lang="en-GB" sz="2800" dirty="0" smtClean="0"/>
              <a:t>is less </a:t>
            </a:r>
            <a:r>
              <a:rPr lang="en-GB" sz="2800" dirty="0"/>
              <a:t>common than scrolling vertically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2400" dirty="0" smtClean="0"/>
              <a:t>“</a:t>
            </a:r>
            <a:r>
              <a:rPr lang="en-GB" sz="2400" dirty="0"/>
              <a:t>Peeking” or “bleeding” elements off the screen edges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2400" dirty="0" smtClean="0"/>
              <a:t>faded </a:t>
            </a:r>
            <a:r>
              <a:rPr lang="en-GB" sz="2400" dirty="0"/>
              <a:t>edges, gradients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2400" dirty="0" smtClean="0"/>
              <a:t>pagination </a:t>
            </a:r>
            <a:r>
              <a:rPr lang="en-GB" sz="2400" dirty="0"/>
              <a:t>controls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604A24-9EFC-43BD-9C06-98C50AB2B20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30</a:t>
            </a:fld>
            <a:r>
              <a:rPr lang="en-GB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Gestures - swipe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619250"/>
            <a:ext cx="263525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1" y="1590675"/>
            <a:ext cx="2660650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4368800"/>
            <a:ext cx="1820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+mn-lt"/>
              </a:rPr>
              <a:t>Thin indicator bar only</a:t>
            </a:r>
          </a:p>
          <a:p>
            <a:pPr algn="r"/>
            <a:r>
              <a:rPr lang="en-GB" sz="1400" dirty="0">
                <a:latin typeface="+mn-lt"/>
              </a:rPr>
              <a:t>appears once the </a:t>
            </a:r>
            <a:r>
              <a:rPr lang="en-GB" sz="1400" dirty="0" smtClean="0">
                <a:latin typeface="+mn-lt"/>
              </a:rPr>
              <a:t>user has</a:t>
            </a:r>
            <a:r>
              <a:rPr lang="en-GB" sz="1400" dirty="0">
                <a:latin typeface="+mn-lt"/>
              </a:rPr>
              <a:t> </a:t>
            </a:r>
            <a:r>
              <a:rPr lang="en-GB" sz="1400" dirty="0" smtClean="0">
                <a:latin typeface="+mn-lt"/>
              </a:rPr>
              <a:t>already </a:t>
            </a:r>
            <a:r>
              <a:rPr lang="en-GB" sz="1400" dirty="0">
                <a:latin typeface="+mn-lt"/>
              </a:rPr>
              <a:t>tried </a:t>
            </a:r>
            <a:r>
              <a:rPr lang="en-GB" sz="1400" dirty="0" smtClean="0">
                <a:latin typeface="+mn-lt"/>
              </a:rPr>
              <a:t>to swipe</a:t>
            </a:r>
            <a:endParaRPr lang="en-GB" sz="14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3670" y="4368800"/>
            <a:ext cx="1820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n-lt"/>
              </a:rPr>
              <a:t>Dot indicators are placed outside</a:t>
            </a:r>
          </a:p>
          <a:p>
            <a:r>
              <a:rPr lang="en-GB" sz="1400" dirty="0">
                <a:latin typeface="+mn-lt"/>
              </a:rPr>
              <a:t>the area for displaying the image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AF8135-7FCB-45F2-A6B3-EC48EC2BFD6B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31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 </a:t>
            </a:r>
            <a:r>
              <a:rPr lang="en-GB" dirty="0" smtClean="0"/>
              <a:t>– swipe peeking </a:t>
            </a:r>
            <a:r>
              <a:rPr lang="en-GB" dirty="0"/>
              <a:t>elements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08" y="1651000"/>
            <a:ext cx="5167940" cy="462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39D8CD-DB29-430A-A6C3-EF5CEDC8A844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32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6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 - </a:t>
            </a:r>
            <a:r>
              <a:rPr lang="en-GB" dirty="0" smtClean="0"/>
              <a:t>scroll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Users will scroll as long as it is clear that additional, </a:t>
            </a:r>
            <a:r>
              <a:rPr lang="en-GB" dirty="0" smtClean="0"/>
              <a:t>relevant information </a:t>
            </a:r>
            <a:r>
              <a:rPr lang="en-GB" dirty="0"/>
              <a:t>is “below the fold”</a:t>
            </a:r>
          </a:p>
          <a:p>
            <a:pPr lvl="1"/>
            <a:r>
              <a:rPr lang="en-GB" dirty="0" smtClean="0"/>
              <a:t>beware </a:t>
            </a:r>
            <a:r>
              <a:rPr lang="en-GB" dirty="0"/>
              <a:t>falsely </a:t>
            </a:r>
            <a:r>
              <a:rPr lang="en-GB" dirty="0" smtClean="0"/>
              <a:t>signalling </a:t>
            </a:r>
            <a:r>
              <a:rPr lang="en-GB" dirty="0"/>
              <a:t>the end of content</a:t>
            </a:r>
          </a:p>
          <a:p>
            <a:pPr lvl="1"/>
            <a:r>
              <a:rPr lang="en-GB" dirty="0" smtClean="0"/>
              <a:t>avoid </a:t>
            </a:r>
            <a:r>
              <a:rPr lang="en-GB" dirty="0"/>
              <a:t>creating the “illusion of completeness”</a:t>
            </a:r>
          </a:p>
          <a:p>
            <a:pPr lvl="1"/>
            <a:r>
              <a:rPr lang="en-GB" dirty="0" smtClean="0"/>
              <a:t>minimize </a:t>
            </a:r>
            <a:r>
              <a:rPr lang="en-GB" dirty="0"/>
              <a:t>use of strong horizontal lines</a:t>
            </a:r>
          </a:p>
          <a:p>
            <a:pPr lvl="1"/>
            <a:r>
              <a:rPr lang="en-GB" dirty="0" smtClean="0"/>
              <a:t>be </a:t>
            </a:r>
            <a:r>
              <a:rPr lang="en-GB" dirty="0"/>
              <a:t>cautious of interruptions in the content flow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422E63-8793-41C5-81A5-CD6A1D0BDE4A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33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3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Touch targets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72897"/>
              </p:ext>
            </p:extLst>
          </p:nvPr>
        </p:nvGraphicFramePr>
        <p:xfrm>
          <a:off x="2617893" y="3291839"/>
          <a:ext cx="4008120" cy="201168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004060"/>
                <a:gridCol w="2004060"/>
              </a:tblGrid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>
                          <a:solidFill>
                            <a:schemeClr val="tx1"/>
                          </a:solidFill>
                        </a:rPr>
                        <a:t>Touch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Hover</a:t>
                      </a:r>
                      <a:endParaRPr lang="en-GB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GB" sz="2800" dirty="0" smtClean="0"/>
                    </a:p>
                    <a:p>
                      <a:pPr algn="ctr"/>
                      <a:r>
                        <a:rPr lang="en-GB" sz="2800" dirty="0" smtClean="0"/>
                        <a:t>Tap</a:t>
                      </a:r>
                      <a:endParaRPr lang="en-GB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Click</a:t>
                      </a:r>
                      <a:endParaRPr lang="en-GB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72185-E023-49BB-BEDF-CC4F3192AE0C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34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1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 dirty="0" smtClean="0"/>
              <a:t>Input – </a:t>
            </a:r>
          </a:p>
          <a:p>
            <a:r>
              <a:rPr lang="en-GB" b="1" dirty="0" smtClean="0"/>
              <a:t>touch</a:t>
            </a:r>
            <a:endParaRPr lang="en-GB" b="1" dirty="0"/>
          </a:p>
        </p:txBody>
      </p:sp>
      <p:sp>
        <p:nvSpPr>
          <p:cNvPr id="31" name="Content Placeholder 2"/>
          <p:cNvSpPr>
            <a:spLocks noGrp="1"/>
          </p:cNvSpPr>
          <p:nvPr>
            <p:ph sz="quarter" idx="1"/>
          </p:nvPr>
        </p:nvSpPr>
        <p:spPr>
          <a:xfrm>
            <a:off x="2453249" y="1792187"/>
            <a:ext cx="6346698" cy="1276706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A great difference between PCs and mobile devices is </a:t>
            </a:r>
            <a:r>
              <a:rPr lang="en-GB" b="1" dirty="0" smtClean="0"/>
              <a:t>direct manipulation with the touch</a:t>
            </a:r>
          </a:p>
          <a:p>
            <a:r>
              <a:rPr lang="en-GB" dirty="0"/>
              <a:t>Multi-touch display – touch, gestures (it has been covered above), keyboard</a:t>
            </a:r>
          </a:p>
          <a:p>
            <a:endParaRPr lang="en-GB" b="1" dirty="0"/>
          </a:p>
          <a:p>
            <a:endParaRPr lang="el-GR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51458" y="3278736"/>
            <a:ext cx="1193277" cy="1617382"/>
            <a:chOff x="1265964" y="2819657"/>
            <a:chExt cx="1532965" cy="2077799"/>
          </a:xfrm>
        </p:grpSpPr>
        <p:sp>
          <p:nvSpPr>
            <p:cNvPr id="33" name="Rounded Rectangle 32"/>
            <p:cNvSpPr/>
            <p:nvPr/>
          </p:nvSpPr>
          <p:spPr>
            <a:xfrm>
              <a:off x="1265964" y="2819657"/>
              <a:ext cx="1532965" cy="2077799"/>
            </a:xfrm>
            <a:prstGeom prst="roundRect">
              <a:avLst>
                <a:gd name="adj" fmla="val 877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26740" y="3030278"/>
              <a:ext cx="1211412" cy="16565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239121" y="3535954"/>
            <a:ext cx="38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ym typeface="Wingdings"/>
              </a:rPr>
              <a:t></a:t>
            </a:r>
            <a:endParaRPr lang="el-GR" dirty="0"/>
          </a:p>
        </p:txBody>
      </p:sp>
      <p:sp>
        <p:nvSpPr>
          <p:cNvPr id="36" name="TextBox 35"/>
          <p:cNvSpPr txBox="1"/>
          <p:nvPr/>
        </p:nvSpPr>
        <p:spPr>
          <a:xfrm>
            <a:off x="4019585" y="3920648"/>
            <a:ext cx="108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 smtClean="0">
                <a:sym typeface="Wingdings 2"/>
              </a:rPr>
              <a:t></a:t>
            </a:r>
            <a:endParaRPr lang="el-GR" sz="72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09" y="3177488"/>
            <a:ext cx="1261629" cy="171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6833474" y="3453830"/>
            <a:ext cx="412486" cy="383871"/>
          </a:xfrm>
          <a:prstGeom prst="ellipse">
            <a:avLst/>
          </a:prstGeom>
          <a:solidFill>
            <a:srgbClr val="FF99FF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9" name="Oval 38"/>
          <p:cNvSpPr/>
          <p:nvPr/>
        </p:nvSpPr>
        <p:spPr>
          <a:xfrm>
            <a:off x="6875904" y="3493316"/>
            <a:ext cx="293856" cy="273470"/>
          </a:xfrm>
          <a:prstGeom prst="ellipse">
            <a:avLst/>
          </a:prstGeom>
          <a:solidFill>
            <a:srgbClr val="FF99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TextBox 39"/>
          <p:cNvSpPr txBox="1"/>
          <p:nvPr/>
        </p:nvSpPr>
        <p:spPr>
          <a:xfrm>
            <a:off x="2584782" y="5052595"/>
            <a:ext cx="594252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+mn-lt"/>
              </a:rPr>
              <a:t>Direct </a:t>
            </a:r>
            <a:r>
              <a:rPr lang="en-GB" sz="1200" b="1" dirty="0">
                <a:latin typeface="+mn-lt"/>
              </a:rPr>
              <a:t>manipulation </a:t>
            </a:r>
            <a:r>
              <a:rPr lang="en-GB" sz="1200" dirty="0">
                <a:latin typeface="+mn-lt"/>
              </a:rPr>
              <a:t>is a human–computer interaction style which involves continuous representation of objects of interest and rapid, reversible, and incremental actions &amp; feedback. The intention is to allow a user to directly manipulate objects presented to them, using actions that correspond at least loosely to the physical world. An example of direct-manipulation is resizing a graphical shape, such as a rectangle, by dragging its corners or edges with a mouse.</a:t>
            </a:r>
          </a:p>
          <a:p>
            <a:endParaRPr lang="el-GR" sz="10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FFB-7E7A-4EB2-9182-D22C53ABA2E3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35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3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style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4" y="1760353"/>
            <a:ext cx="7386515" cy="38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9" y="5668754"/>
            <a:ext cx="514889" cy="5890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938716" y="5763215"/>
            <a:ext cx="340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  <a:hlinkClick r:id="rId6"/>
              </a:rPr>
              <a:t>Touch Gesture Reference Guide</a:t>
            </a:r>
            <a:endParaRPr lang="en-GB" sz="2000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60A97E-0FBB-4D80-856B-322FF3539044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36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7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Better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Considerations</a:t>
            </a:r>
            <a:endParaRPr lang="en-GB" dirty="0"/>
          </a:p>
          <a:p>
            <a:pPr lvl="1"/>
            <a:r>
              <a:rPr lang="en-GB" dirty="0" smtClean="0"/>
              <a:t>Bigger target size</a:t>
            </a:r>
          </a:p>
          <a:p>
            <a:pPr lvl="1"/>
            <a:r>
              <a:rPr lang="en-GB" dirty="0" smtClean="0"/>
              <a:t>Bigger text size</a:t>
            </a:r>
          </a:p>
          <a:p>
            <a:pPr lvl="1"/>
            <a:r>
              <a:rPr lang="en-GB" dirty="0" smtClean="0"/>
              <a:t>Padding</a:t>
            </a:r>
          </a:p>
          <a:p>
            <a:pPr lvl="1"/>
            <a:r>
              <a:rPr lang="en-GB" dirty="0" smtClean="0"/>
              <a:t>Spaced targets no crowding </a:t>
            </a:r>
          </a:p>
          <a:p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90" y="4060954"/>
            <a:ext cx="3623210" cy="206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4A0E1E-B24E-4087-95EA-3EF15F98ED7F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37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1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smtClean="0"/>
              <a:t>Ergonomics </a:t>
            </a:r>
            <a:endParaRPr lang="en-GB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21" y="2379133"/>
            <a:ext cx="4380733" cy="289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C09F-531C-40EB-B841-33118375B62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4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71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smtClean="0"/>
              <a:t>Ergonomics – </a:t>
            </a:r>
          </a:p>
          <a:p>
            <a:r>
              <a:rPr lang="en-GB" b="1" dirty="0"/>
              <a:t>Rule of Thumb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"/>
          </p:nvPr>
        </p:nvSpPr>
        <p:spPr>
          <a:xfrm>
            <a:off x="2266950" y="1905000"/>
            <a:ext cx="5048250" cy="4299030"/>
          </a:xfrm>
        </p:spPr>
        <p:txBody>
          <a:bodyPr>
            <a:normAutofit fontScale="47500" lnSpcReduction="20000"/>
          </a:bodyPr>
          <a:lstStyle/>
          <a:p>
            <a:r>
              <a:rPr lang="en-GB" dirty="0" smtClean="0"/>
              <a:t>Let your thumb point the way in laying out your screens according to the most use cases for your apps</a:t>
            </a:r>
          </a:p>
          <a:p>
            <a:r>
              <a:rPr lang="en-GB" b="1" i="1" dirty="0" smtClean="0"/>
              <a:t>“Place </a:t>
            </a:r>
            <a:r>
              <a:rPr lang="en-GB" b="1" i="1" dirty="0"/>
              <a:t>primary tap targets in this thumb-thumping hot </a:t>
            </a:r>
            <a:r>
              <a:rPr lang="en-GB" b="1" i="1" dirty="0" smtClean="0"/>
              <a:t>zone</a:t>
            </a:r>
          </a:p>
          <a:p>
            <a:r>
              <a:rPr lang="en-GB" i="1" dirty="0"/>
              <a:t>When holding a phone in the right hand, for example, the thumb falls naturally in an arc at the bottom left corner of the </a:t>
            </a:r>
            <a:r>
              <a:rPr lang="en-GB" i="1" dirty="0" smtClean="0"/>
              <a:t>screen. That's </a:t>
            </a:r>
            <a:r>
              <a:rPr lang="en-GB" i="1" dirty="0"/>
              <a:t>an important reason why </a:t>
            </a:r>
            <a:r>
              <a:rPr lang="en-GB" b="1" i="1" dirty="0"/>
              <a:t>toolbars and navigation typically land at the bottom edge of phone interfaces </a:t>
            </a:r>
            <a:r>
              <a:rPr lang="en-GB" i="1" dirty="0"/>
              <a:t>– the opposite of what we're accustomed to for traditional screen interfaces. </a:t>
            </a:r>
            <a:r>
              <a:rPr lang="en-GB" i="1" dirty="0" smtClean="0"/>
              <a:t>”</a:t>
            </a:r>
          </a:p>
          <a:p>
            <a:r>
              <a:rPr lang="en-GB" i="1" dirty="0"/>
              <a:t>“</a:t>
            </a:r>
            <a:r>
              <a:rPr lang="en-GB" b="1" i="1" dirty="0"/>
              <a:t>Frequently used buttons should occupy the bottom of the screen for easy tapping</a:t>
            </a:r>
            <a:r>
              <a:rPr lang="en-GB" i="1" dirty="0"/>
              <a:t>, while </a:t>
            </a:r>
            <a:r>
              <a:rPr lang="en-GB" b="1" i="1" dirty="0"/>
              <a:t>other controls should be nudged out of harm's way</a:t>
            </a:r>
            <a:r>
              <a:rPr lang="en-GB" i="1" dirty="0"/>
              <a:t>. It's a convention in </a:t>
            </a:r>
            <a:r>
              <a:rPr lang="en-GB" i="1" dirty="0" err="1"/>
              <a:t>iOS</a:t>
            </a:r>
            <a:r>
              <a:rPr lang="en-GB" i="1" dirty="0"/>
              <a:t>, for example, to place Edit buttons at the top right, within easy view but just enough out of reach to make accidental changes less likely.”</a:t>
            </a:r>
          </a:p>
          <a:p>
            <a:endParaRPr lang="en-GB" dirty="0" smtClean="0"/>
          </a:p>
          <a:p>
            <a:r>
              <a:rPr lang="en-GB" dirty="0" smtClean="0"/>
              <a:t>Josh Clark, </a:t>
            </a:r>
            <a:r>
              <a:rPr lang="en-GB" dirty="0" err="1" smtClean="0"/>
              <a:t>.net</a:t>
            </a:r>
            <a:r>
              <a:rPr lang="en-GB" dirty="0" smtClean="0"/>
              <a:t>,</a:t>
            </a:r>
            <a:r>
              <a:rPr lang="en-GB" dirty="0"/>
              <a:t> February 01, </a:t>
            </a:r>
            <a:r>
              <a:rPr lang="en-GB" dirty="0" smtClean="0"/>
              <a:t>2012</a:t>
            </a:r>
          </a:p>
          <a:p>
            <a:r>
              <a:rPr lang="en-GB" dirty="0">
                <a:hlinkClick r:id="rId3"/>
              </a:rPr>
              <a:t>http://www.netmagazine.com/features/designing-touch</a:t>
            </a:r>
            <a:endParaRPr lang="el-GR" dirty="0"/>
          </a:p>
        </p:txBody>
      </p:sp>
      <p:pic>
        <p:nvPicPr>
          <p:cNvPr id="14" name="Picture 2" descr="http://media.netmagazine.futurecdn.net/files/images/2012/1/touch/thum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81" y="1055984"/>
            <a:ext cx="1519426" cy="321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media.netmagazine.futurecdn.net/files/images/2012/1/touch/thumb-ed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66" y="3926502"/>
            <a:ext cx="1474857" cy="311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B672-D001-4608-8828-40CC32FF70BE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5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6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Thumb zone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2517775"/>
            <a:ext cx="56007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3AF0-8E64-442A-9EF0-70A3C6D80BE8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6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3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smtClean="0"/>
              <a:t>Smartphone posture</a:t>
            </a:r>
            <a:endParaRPr lang="en-GB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42" y="2785532"/>
            <a:ext cx="6020623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EE16-6F01-458C-A13E-27D54901FCA9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7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450" y="301625"/>
            <a:ext cx="8420100" cy="8699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determines </a:t>
            </a:r>
            <a:r>
              <a:rPr lang="en-GB" dirty="0"/>
              <a:t>the design of </a:t>
            </a:r>
            <a:r>
              <a:rPr lang="en-GB" dirty="0" smtClean="0"/>
              <a:t>an app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smtClean="0"/>
              <a:t>Ergonomics 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19350" y="1781175"/>
            <a:ext cx="3203338" cy="4275067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600"/>
              </a:spcAft>
            </a:pPr>
            <a:r>
              <a:rPr lang="en-GB" dirty="0" smtClean="0"/>
              <a:t>The ergonomics of mobile phones are radically different from those of tablets</a:t>
            </a:r>
          </a:p>
          <a:p>
            <a:pPr fontAlgn="auto">
              <a:lnSpc>
                <a:spcPct val="120000"/>
              </a:lnSpc>
              <a:spcAft>
                <a:spcPts val="600"/>
              </a:spcAft>
            </a:pPr>
            <a:r>
              <a:rPr lang="en-GB" dirty="0" smtClean="0"/>
              <a:t>They have different </a:t>
            </a:r>
            <a:r>
              <a:rPr lang="en-GB" b="1" dirty="0" smtClean="0"/>
              <a:t>reach pattern</a:t>
            </a:r>
          </a:p>
          <a:p>
            <a:pPr fontAlgn="auto"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As tablets increase in size the usage pattern changes</a:t>
            </a:r>
          </a:p>
          <a:p>
            <a:pPr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 smtClean="0"/>
              <a:t>The </a:t>
            </a:r>
            <a:r>
              <a:rPr lang="en-GB" dirty="0"/>
              <a:t>most commonly used parts of the UI should be reachable with the thumbs within this zone of the screen</a:t>
            </a:r>
          </a:p>
          <a:p>
            <a:pPr fontAlgn="auto">
              <a:lnSpc>
                <a:spcPct val="120000"/>
              </a:lnSpc>
              <a:spcAft>
                <a:spcPts val="600"/>
              </a:spcAft>
            </a:pPr>
            <a:endParaRPr lang="en-GB" dirty="0" smtClean="0"/>
          </a:p>
          <a:p>
            <a:pPr fontAlgn="auto">
              <a:lnSpc>
                <a:spcPct val="120000"/>
              </a:lnSpc>
              <a:spcAft>
                <a:spcPts val="600"/>
              </a:spcAft>
            </a:pPr>
            <a:endParaRPr lang="el-G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72" y="3918708"/>
            <a:ext cx="3714992" cy="249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88" y="1638301"/>
            <a:ext cx="3167425" cy="209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375294" y="4421790"/>
            <a:ext cx="3662470" cy="1964388"/>
            <a:chOff x="5375294" y="4421790"/>
            <a:chExt cx="3662470" cy="1964388"/>
          </a:xfrm>
        </p:grpSpPr>
        <p:sp>
          <p:nvSpPr>
            <p:cNvPr id="14" name="Oval 13"/>
            <p:cNvSpPr/>
            <p:nvPr/>
          </p:nvSpPr>
          <p:spPr>
            <a:xfrm>
              <a:off x="6804586" y="4421790"/>
              <a:ext cx="832207" cy="774474"/>
            </a:xfrm>
            <a:prstGeom prst="ellipse">
              <a:avLst/>
            </a:prstGeom>
            <a:solidFill>
              <a:srgbClr val="FF99FF">
                <a:alpha val="5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Pie 14"/>
            <p:cNvSpPr/>
            <p:nvPr/>
          </p:nvSpPr>
          <p:spPr>
            <a:xfrm>
              <a:off x="7148646" y="4505252"/>
              <a:ext cx="1889118" cy="1812948"/>
            </a:xfrm>
            <a:prstGeom prst="pie">
              <a:avLst>
                <a:gd name="adj1" fmla="val 10799998"/>
                <a:gd name="adj2" fmla="val 16200000"/>
              </a:avLst>
            </a:prstGeom>
            <a:solidFill>
              <a:srgbClr val="92D050">
                <a:alpha val="50196"/>
              </a:srgbClr>
            </a:solidFill>
            <a:ln>
              <a:solidFill>
                <a:srgbClr val="6B859A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16" name="Pie 15"/>
            <p:cNvSpPr/>
            <p:nvPr/>
          </p:nvSpPr>
          <p:spPr>
            <a:xfrm rot="5400000">
              <a:off x="5336181" y="4485207"/>
              <a:ext cx="1940084" cy="1861858"/>
            </a:xfrm>
            <a:prstGeom prst="pie">
              <a:avLst>
                <a:gd name="adj1" fmla="val 10799998"/>
                <a:gd name="adj2" fmla="val 16200000"/>
              </a:avLst>
            </a:prstGeom>
            <a:solidFill>
              <a:srgbClr val="92D050">
                <a:alpha val="50196"/>
              </a:srgbClr>
            </a:solidFill>
            <a:ln>
              <a:solidFill>
                <a:srgbClr val="6B859A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D062-3CA6-4300-BE71-40A67E41D3F5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8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0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Touch Zone Guidelines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2551420"/>
            <a:ext cx="6220777" cy="307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5102-08AA-404D-B4C2-3CDC2A48EFC0}" type="datetime1">
              <a:rPr lang="en-US" smtClean="0"/>
              <a:t>10/11/2020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fr-FR" smtClean="0"/>
              <a:t>© Dr Daphne Economou – 6MMCS001W Mobile User Experience Lecture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D7ECCF-50E7-4327-B945-FA93FF7B2BEF}" type="slidenum">
              <a:rPr lang="en-US" smtClean="0"/>
              <a:pPr/>
              <a:t>9</a:t>
            </a:fld>
            <a:r>
              <a:rPr lang="en-GB" smtClean="0"/>
              <a:t>/37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87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EDIAN" val="6C6CAT7x"/>
  <p:tag name="ARTICULATE_PROJECT_OPEN" val="0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14282</TotalTime>
  <Words>1254</Words>
  <Application>Microsoft Office PowerPoint</Application>
  <PresentationFormat>On-screen Show (4:3)</PresentationFormat>
  <Paragraphs>263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Median</vt:lpstr>
      <vt:lpstr>6MMCS001W Mobile User Experience Lecture  </vt:lpstr>
      <vt:lpstr>Placement &amp; interaction style</vt:lpstr>
      <vt:lpstr>Basic design principle</vt:lpstr>
      <vt:lpstr>What determines the design of an app</vt:lpstr>
      <vt:lpstr>What determines the design of an app</vt:lpstr>
      <vt:lpstr>What determines the design of an app</vt:lpstr>
      <vt:lpstr>What determines the design of an app</vt:lpstr>
      <vt:lpstr>What determines the design of an app</vt:lpstr>
      <vt:lpstr>Touch Zone Guidelines</vt:lpstr>
      <vt:lpstr>Use the layout to communicate</vt:lpstr>
      <vt:lpstr>Mobile UI Anatomy</vt:lpstr>
      <vt:lpstr>Chrome-content ratio</vt:lpstr>
      <vt:lpstr>Chrome-content ratio</vt:lpstr>
      <vt:lpstr>Fold</vt:lpstr>
      <vt:lpstr>The fold on UI design</vt:lpstr>
      <vt:lpstr>Why the fold matters</vt:lpstr>
      <vt:lpstr>Mini-IAs</vt:lpstr>
      <vt:lpstr>Make content findable &amp; accessible</vt:lpstr>
      <vt:lpstr>Mini-IAs – mental model</vt:lpstr>
      <vt:lpstr>Mini-IAs - browse</vt:lpstr>
      <vt:lpstr>Mini-IAs – relevant structure</vt:lpstr>
      <vt:lpstr>Mini-IAs – accordions</vt:lpstr>
      <vt:lpstr>Signifiers</vt:lpstr>
      <vt:lpstr>4 basic tools</vt:lpstr>
      <vt:lpstr>links</vt:lpstr>
      <vt:lpstr>Buttons</vt:lpstr>
      <vt:lpstr>Utilize semi-flat styles</vt:lpstr>
      <vt:lpstr>Which items are tapable?</vt:lpstr>
      <vt:lpstr>Which is active?</vt:lpstr>
      <vt:lpstr>Gestures - swipe</vt:lpstr>
      <vt:lpstr>Gestures - swipe</vt:lpstr>
      <vt:lpstr>Gestures – swipe peeking elements</vt:lpstr>
      <vt:lpstr>Gestures - scroll</vt:lpstr>
      <vt:lpstr>Touch targets</vt:lpstr>
      <vt:lpstr>What determines the design of an app</vt:lpstr>
      <vt:lpstr>Interaction style</vt:lpstr>
      <vt:lpstr>Better</vt:lpstr>
    </vt:vector>
  </TitlesOfParts>
  <Company>University of Westminster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2AIT504  Human Computer Interaction</dc:title>
  <dc:creator>daphne</dc:creator>
  <cp:lastModifiedBy>Daphne Economou</cp:lastModifiedBy>
  <cp:revision>1154</cp:revision>
  <cp:lastPrinted>1601-01-01T00:00:00Z</cp:lastPrinted>
  <dcterms:created xsi:type="dcterms:W3CDTF">2003-07-23T09:11:55Z</dcterms:created>
  <dcterms:modified xsi:type="dcterms:W3CDTF">2020-10-11T18:52:53Z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379122AD-8323-4F0E-9A01-EFB437004F73</vt:lpwstr>
  </property>
  <property fmtid="{D5CDD505-2E9C-101B-9397-08002B2CF9AE}" pid="3" name="ArticulatePath">
    <vt:lpwstr>6MMCS001W Mobile User Experience Lecture week 4_2017</vt:lpwstr>
  </property>
</Properties>
</file>